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7" r:id="rId4"/>
    <p:sldId id="298" r:id="rId5"/>
    <p:sldId id="296" r:id="rId6"/>
    <p:sldId id="310" r:id="rId7"/>
    <p:sldId id="266" r:id="rId8"/>
    <p:sldId id="300" r:id="rId9"/>
    <p:sldId id="299" r:id="rId10"/>
    <p:sldId id="301" r:id="rId11"/>
    <p:sldId id="302" r:id="rId12"/>
    <p:sldId id="303" r:id="rId13"/>
    <p:sldId id="265" r:id="rId14"/>
    <p:sldId id="304" r:id="rId15"/>
    <p:sldId id="305" r:id="rId16"/>
    <p:sldId id="306" r:id="rId17"/>
    <p:sldId id="307" r:id="rId18"/>
    <p:sldId id="308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57" r:id="rId28"/>
    <p:sldId id="295" r:id="rId29"/>
    <p:sldId id="279" r:id="rId30"/>
    <p:sldId id="309" r:id="rId31"/>
    <p:sldId id="262" r:id="rId32"/>
    <p:sldId id="2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8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1C42B-7FC4-48E2-82A5-CBB61D295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8AE8AB-C785-4961-B1D8-A07E4D1FA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200142-6205-4CC6-90E7-E3A7A3C3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3EDD1-FF1B-4572-8B7D-D5B43C89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9D44E-08C4-4138-9F0F-D8DF0208D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1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4668B-8C5F-40FF-88E8-91F2F410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130107-8468-4F77-9CBA-9248F4186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F7CEE6-1A2B-4C25-8487-882D7CA25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AC8E3-0B66-428B-A042-57205498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BAC28F-2266-42C9-899F-44308367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3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D01B81-5B5A-4A83-B85B-CD05EF2DB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A880D9-CCD7-4F9C-B578-40E9B6D74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4BF24-D763-45A6-BE80-7856003B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192FF-9894-4BA6-8D25-E492B8A5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4A168-B8A8-444B-A1D9-5E6B62AF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FB995-B883-4302-B634-AAAF60FE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6817B-590D-4DA4-8FEE-BB600166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1F65A-7728-4834-A0B1-E3FD541E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DF8FB-C5A1-4FB3-966F-1F5C3065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089B35-4603-4BD2-BEA6-CBEE1248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6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9DD50-874B-4FBC-9530-2A6A9462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24E47-BDFB-4233-B221-D30E570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318D0-EB68-4496-BE58-171018A3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1DB26-7F31-4113-8D55-7F46FBE8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6B0FAC-01CA-4D09-81AE-C6562F65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19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2BEC-85F8-42CB-8421-A0D803FC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0CDC3-C885-4FA5-8F5F-BBDD46470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64A8E3-1358-44A0-986D-1F9BE3BFE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8F64A-92DB-4116-AFBF-896C1BCB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D91A0-1D1C-49F4-9A1B-4CD32708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6DD39-A119-4934-9733-BF7FAFE5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8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2068-5707-453B-B990-BB9E54B9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FB41B5-9A33-4419-B6C0-45FC4356F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862EA-3D59-432F-8E68-B1681FA33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C7405D-056D-416F-85FA-F65CDFF85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7D2674-FB50-4E4E-8CD8-4DCF4BE01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72EEBE-7D2A-4383-A795-B19AA6AB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46038D-8742-458D-B3E9-49294FDA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81C52D-007D-4860-A133-C52B8322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3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F5006-29BD-4F48-B113-96D8CDC1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75FBE9-3A7B-4A97-8670-2D1F6F64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4B0BAE-E398-4F18-AE51-9D939103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B280DE-2FE5-4405-8E9F-AD7FDD88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84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2B128B-A603-4AB0-B403-DA0A96D4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7BC76-4AAF-44B5-A769-1A7BFF3C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C5C4E-ECE1-417B-80B3-023A4DEF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96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44EF9-F84A-4AFE-BAE6-99CF88E9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81104-FBAE-4906-850F-A568502CB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D3C185-CE8B-4B3D-A19F-598D3C421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C3D794-B6B9-4813-9B59-E3A1AF31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A2A0AD-D584-4642-AB33-4B3647DC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A4395B-24D6-4F52-A165-D7E089CB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3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20901-1D9A-4F51-9A0E-960A7EA9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B986EE-9A4A-468E-9904-6C8F3E888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3B6C7-4E96-4BA4-B10C-41F6AB325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B962A3-EAA2-4E01-AF18-14871C0E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4FAABC-F584-4F0B-AC09-3361F045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E0B8B-8EA8-4FF1-BC79-09730FC5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1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29F14E-A63A-4035-BB12-4402C56E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6C0EC4-49BB-4BD9-9DB4-8CEA653A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FCC37-D2FA-4799-9CAC-4C0ED8A1E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8E25B-3463-453C-8657-64774336AEC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8E3DF-9ECA-4381-93CC-F39DACF16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2AD8E-05B6-40B1-8C6C-A4A0F192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6BB2-DB6D-4CCB-9D7E-FE443DCBB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22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1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12" Type="http://schemas.openxmlformats.org/officeDocument/2006/relationships/image" Target="../media/image69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5" Type="http://schemas.openxmlformats.org/officeDocument/2006/relationships/image" Target="../media/image7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Relationship Id="rId1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4E18F-08A6-4B13-AF35-CD53408F9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特征线法与底端形貌变化讨论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5745DD-8FAF-43B6-9FC0-97352A3B1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2024.4.25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28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A0F4DC-5932-4C1C-92EA-E2A930F84B49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57DE19-574B-4AF3-9DA0-8526C214A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1" b="2501"/>
          <a:stretch/>
        </p:blipFill>
        <p:spPr>
          <a:xfrm>
            <a:off x="298493" y="1494571"/>
            <a:ext cx="6186046" cy="51868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E697F0-95D9-40E4-9C83-BB245BCFE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78"/>
          <a:stretch/>
        </p:blipFill>
        <p:spPr>
          <a:xfrm>
            <a:off x="7004215" y="988391"/>
            <a:ext cx="4889292" cy="28895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D463FD-CAC0-4816-8404-E53FF445FF5A}"/>
                  </a:ext>
                </a:extLst>
              </p:cNvPr>
              <p:cNvSpPr txBox="1"/>
              <p:nvPr/>
            </p:nvSpPr>
            <p:spPr>
              <a:xfrm>
                <a:off x="271940" y="725003"/>
                <a:ext cx="5232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dirty="0"/>
                  <a:t>，从下游移动到上游，观察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曲线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FD463FD-CAC0-4816-8404-E53FF445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25003"/>
                <a:ext cx="5232779" cy="369332"/>
              </a:xfrm>
              <a:prstGeom prst="rect">
                <a:avLst/>
              </a:prstGeom>
              <a:blipFill>
                <a:blip r:embed="rId4"/>
                <a:stretch>
                  <a:fillRect l="-1049" t="-9836" r="-23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7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DDA58F-81EC-40FE-8FF4-95F8637B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4" y="0"/>
            <a:ext cx="7752432" cy="68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2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642805-2C77-4211-A857-93F61CA5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" y="521837"/>
            <a:ext cx="6665914" cy="61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E85295-C781-4A89-987B-62BC6EF6E828}"/>
              </a:ext>
            </a:extLst>
          </p:cNvPr>
          <p:cNvSpPr txBox="1"/>
          <p:nvPr/>
        </p:nvSpPr>
        <p:spPr>
          <a:xfrm>
            <a:off x="75674" y="18918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Max</a:t>
            </a:r>
            <a:r>
              <a:rPr lang="zh-CN" altLang="en-US" dirty="0"/>
              <a:t>增长率后的比较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C1CFD-13B1-457E-B187-97AC9088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33" y="0"/>
            <a:ext cx="73903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D42720-5ED5-4993-8A6E-78152AE0794E}"/>
                  </a:ext>
                </a:extLst>
              </p:cNvPr>
              <p:cNvSpPr txBox="1"/>
              <p:nvPr/>
            </p:nvSpPr>
            <p:spPr>
              <a:xfrm>
                <a:off x="876563" y="1690063"/>
                <a:ext cx="1087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0D42720-5ED5-4993-8A6E-78152AE0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3" y="1690063"/>
                <a:ext cx="10870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7B70547-67DC-45E1-B773-27496209F321}"/>
              </a:ext>
            </a:extLst>
          </p:cNvPr>
          <p:cNvSpPr txBox="1"/>
          <p:nvPr/>
        </p:nvSpPr>
        <p:spPr>
          <a:xfrm>
            <a:off x="8778240" y="540442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F4B7E3-2B3B-4A3F-B8F0-5C13549B1091}"/>
              </a:ext>
            </a:extLst>
          </p:cNvPr>
          <p:cNvSpPr txBox="1"/>
          <p:nvPr/>
        </p:nvSpPr>
        <p:spPr>
          <a:xfrm>
            <a:off x="7190127" y="532349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498B9F-11A5-4769-88D8-23FB02769736}"/>
              </a:ext>
            </a:extLst>
          </p:cNvPr>
          <p:cNvSpPr txBox="1"/>
          <p:nvPr/>
        </p:nvSpPr>
        <p:spPr>
          <a:xfrm>
            <a:off x="4961144" y="513882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CD640F-F25C-46E5-9677-7D53C19F0AA0}"/>
              </a:ext>
            </a:extLst>
          </p:cNvPr>
          <p:cNvSpPr txBox="1"/>
          <p:nvPr/>
        </p:nvSpPr>
        <p:spPr>
          <a:xfrm>
            <a:off x="3690182" y="421990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1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613A79-8660-4316-9C1B-017745E47047}"/>
                  </a:ext>
                </a:extLst>
              </p:cNvPr>
              <p:cNvSpPr txBox="1"/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扩展到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曲面看等高线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613A79-8660-4316-9C1B-017745E47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blipFill>
                <a:blip r:embed="rId2"/>
                <a:stretch>
                  <a:fillRect l="-1560" t="-8197" r="-86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2ABE1EC8-FFF4-400F-AD62-0BC06C35563A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F7AF86-7780-4A7D-B131-FD27F462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9"/>
          <a:stretch/>
        </p:blipFill>
        <p:spPr>
          <a:xfrm>
            <a:off x="1218342" y="1397243"/>
            <a:ext cx="9281172" cy="4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BA2221-3F72-4F5E-A347-E2A21B46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41" y="1284889"/>
            <a:ext cx="8879148" cy="4466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6B81FB-3AA3-4250-A131-E834F59CFC79}"/>
                  </a:ext>
                </a:extLst>
              </p:cNvPr>
              <p:cNvSpPr txBox="1"/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扩展到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曲面看等高线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6B81FB-3AA3-4250-A131-E834F59C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blipFill>
                <a:blip r:embed="rId3"/>
                <a:stretch>
                  <a:fillRect l="-1560" t="-8197" r="-86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3A83639-9DDB-489A-9337-5DCA2CAD5AC3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</p:spTree>
    <p:extLst>
      <p:ext uri="{BB962C8B-B14F-4D97-AF65-F5344CB8AC3E}">
        <p14:creationId xmlns:p14="http://schemas.microsoft.com/office/powerpoint/2010/main" val="58264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EA8D05C-9C85-4CEA-82A3-CFF6D681AC27}"/>
                  </a:ext>
                </a:extLst>
              </p:cNvPr>
              <p:cNvSpPr txBox="1"/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扩展到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曲面看等高线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EA8D05C-9C85-4CEA-82A3-CFF6D681A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blipFill>
                <a:blip r:embed="rId2"/>
                <a:stretch>
                  <a:fillRect l="-1560" t="-8197" r="-86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4430992-BE64-4537-A5BA-9EA01C43FA1E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ED00C-C951-43F1-BA90-4E4A7E8E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835" y="922492"/>
            <a:ext cx="2556554" cy="22648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E5BB1-6E5E-4261-AB60-FF07676D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835" y="3429000"/>
            <a:ext cx="2704029" cy="2264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AE3B96-6786-49B0-ABDD-46CB11A37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73" y="1394794"/>
            <a:ext cx="8468178" cy="44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7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A2BE08-37E7-46BD-9456-194880C55BAB}"/>
                  </a:ext>
                </a:extLst>
              </p:cNvPr>
              <p:cNvSpPr txBox="1"/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扩展到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曲面看等高线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A2BE08-37E7-46BD-9456-194880C55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blipFill>
                <a:blip r:embed="rId2"/>
                <a:stretch>
                  <a:fillRect l="-1560" t="-8197" r="-86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570D270-1887-4A46-AABE-CFD3A63B5852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19464A-9F14-4786-B652-863DEE17861A}"/>
                  </a:ext>
                </a:extLst>
              </p:cNvPr>
              <p:cNvSpPr txBox="1"/>
              <p:nvPr/>
            </p:nvSpPr>
            <p:spPr>
              <a:xfrm>
                <a:off x="1053137" y="1254935"/>
                <a:ext cx="6916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选择一个</a:t>
                </a:r>
                <a:r>
                  <a:rPr lang="en-US" altLang="zh-CN" dirty="0"/>
                  <a:t>level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=0.01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dirty="0"/>
                  <a:t>观察移动到上游的过程中等高线的演化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719464A-9F14-4786-B652-863DEE178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37" y="1254935"/>
                <a:ext cx="6916573" cy="369332"/>
              </a:xfrm>
              <a:prstGeom prst="rect">
                <a:avLst/>
              </a:prstGeom>
              <a:blipFill>
                <a:blip r:embed="rId3"/>
                <a:stretch>
                  <a:fillRect l="-79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4F893AEF-56BD-4DA0-9600-E0C0C245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89" y="1851797"/>
            <a:ext cx="9578186" cy="46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5E89F56-7F3D-4378-8694-8FD55343A080}"/>
                  </a:ext>
                </a:extLst>
              </p:cNvPr>
              <p:cNvSpPr txBox="1"/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扩展到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曲面看等高线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5E89F56-7F3D-4378-8694-8FD55343A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737826"/>
                <a:ext cx="3520003" cy="369332"/>
              </a:xfrm>
              <a:prstGeom prst="rect">
                <a:avLst/>
              </a:prstGeom>
              <a:blipFill>
                <a:blip r:embed="rId2"/>
                <a:stretch>
                  <a:fillRect l="-1560" t="-8197" r="-86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46A6AA4-3714-4F69-AC65-8B20A654DFD6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767E56-33F5-416C-BAA7-E4B1999E6035}"/>
              </a:ext>
            </a:extLst>
          </p:cNvPr>
          <p:cNvSpPr txBox="1"/>
          <p:nvPr/>
        </p:nvSpPr>
        <p:spPr>
          <a:xfrm>
            <a:off x="1053137" y="1254935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观察移动到上游的过程中相图极值点的偏移方式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81B56-EE76-4D13-94D6-D4D6783DE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59" b="2161"/>
          <a:stretch/>
        </p:blipFill>
        <p:spPr>
          <a:xfrm>
            <a:off x="1904373" y="1772044"/>
            <a:ext cx="8585051" cy="5085956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D0D245CD-2323-489E-97A1-EECCFD53502D}"/>
              </a:ext>
            </a:extLst>
          </p:cNvPr>
          <p:cNvSpPr/>
          <p:nvPr/>
        </p:nvSpPr>
        <p:spPr>
          <a:xfrm rot="20523826">
            <a:off x="7189076" y="2635995"/>
            <a:ext cx="296392" cy="580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68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96B58C-39BF-4C62-BB00-27A651CCBCAE}"/>
                  </a:ext>
                </a:extLst>
              </p:cNvPr>
              <p:cNvSpPr txBox="1"/>
              <p:nvPr/>
            </p:nvSpPr>
            <p:spPr>
              <a:xfrm>
                <a:off x="137527" y="501763"/>
                <a:ext cx="9862892" cy="1535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A96B58C-39BF-4C62-BB00-27A651CCB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7" y="501763"/>
                <a:ext cx="9862892" cy="1535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571E103-0BE4-4533-A55A-A4BD1F3DC9D5}"/>
                  </a:ext>
                </a:extLst>
              </p:cNvPr>
              <p:cNvSpPr txBox="1"/>
              <p:nvPr/>
            </p:nvSpPr>
            <p:spPr>
              <a:xfrm>
                <a:off x="321616" y="132431"/>
                <a:ext cx="2359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空间模式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571E103-0BE4-4533-A55A-A4BD1F3DC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" y="132431"/>
                <a:ext cx="2359557" cy="369332"/>
              </a:xfrm>
              <a:prstGeom prst="rect">
                <a:avLst/>
              </a:prstGeom>
              <a:blipFill>
                <a:blip r:embed="rId3"/>
                <a:stretch>
                  <a:fillRect l="-232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A4A8D4-F7B7-4FD7-B657-C18B86AA6363}"/>
                  </a:ext>
                </a:extLst>
              </p:cNvPr>
              <p:cNvSpPr txBox="1"/>
              <p:nvPr/>
            </p:nvSpPr>
            <p:spPr>
              <a:xfrm>
                <a:off x="201798" y="2222170"/>
                <a:ext cx="1039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A4A8D4-F7B7-4FD7-B657-C18B86AA6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98" y="2222170"/>
                <a:ext cx="103925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3423A057-A912-45EA-AF8E-8A088B340321}"/>
              </a:ext>
            </a:extLst>
          </p:cNvPr>
          <p:cNvSpPr/>
          <p:nvPr/>
        </p:nvSpPr>
        <p:spPr>
          <a:xfrm>
            <a:off x="1293289" y="2314503"/>
            <a:ext cx="41621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962EB34-5379-4FC0-91A2-D6F21C81E021}"/>
                  </a:ext>
                </a:extLst>
              </p:cNvPr>
              <p:cNvSpPr txBox="1"/>
              <p:nvPr/>
            </p:nvSpPr>
            <p:spPr>
              <a:xfrm>
                <a:off x="1761731" y="2218964"/>
                <a:ext cx="2644250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962EB34-5379-4FC0-91A2-D6F21C81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31" y="2218964"/>
                <a:ext cx="2644250" cy="372538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778A89-7983-4EF1-917A-7A8DE6A4C968}"/>
                  </a:ext>
                </a:extLst>
              </p:cNvPr>
              <p:cNvSpPr txBox="1"/>
              <p:nvPr/>
            </p:nvSpPr>
            <p:spPr>
              <a:xfrm>
                <a:off x="277408" y="2872375"/>
                <a:ext cx="2729658" cy="1489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778A89-7983-4EF1-917A-7A8DE6A4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8" y="2872375"/>
                <a:ext cx="2729658" cy="1489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787CAF-4E39-4F5C-858C-026069BE565C}"/>
                  </a:ext>
                </a:extLst>
              </p:cNvPr>
              <p:cNvSpPr txBox="1"/>
              <p:nvPr/>
            </p:nvSpPr>
            <p:spPr>
              <a:xfrm>
                <a:off x="344670" y="4737497"/>
                <a:ext cx="2662396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3787CAF-4E39-4F5C-858C-026069BE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70" y="4737497"/>
                <a:ext cx="2662396" cy="1166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76A8B63-0E4F-40F0-8F91-64977AD938DF}"/>
                  </a:ext>
                </a:extLst>
              </p:cNvPr>
              <p:cNvSpPr txBox="1"/>
              <p:nvPr/>
            </p:nvSpPr>
            <p:spPr>
              <a:xfrm>
                <a:off x="3289737" y="2703210"/>
                <a:ext cx="8546122" cy="1922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en-US" altLang="zh-CN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76A8B63-0E4F-40F0-8F91-64977AD93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737" y="2703210"/>
                <a:ext cx="8546122" cy="19225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C683A1-9059-4ED9-854A-A6F86AF29193}"/>
                  </a:ext>
                </a:extLst>
              </p:cNvPr>
              <p:cNvSpPr txBox="1"/>
              <p:nvPr/>
            </p:nvSpPr>
            <p:spPr>
              <a:xfrm>
                <a:off x="4737317" y="4899413"/>
                <a:ext cx="4107343" cy="615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9C683A1-9059-4ED9-854A-A6F86AF29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17" y="4899413"/>
                <a:ext cx="4107343" cy="615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90A9B-E967-427D-BFB8-F839C9818F3C}"/>
                  </a:ext>
                </a:extLst>
              </p:cNvPr>
              <p:cNvSpPr txBox="1"/>
              <p:nvPr/>
            </p:nvSpPr>
            <p:spPr>
              <a:xfrm>
                <a:off x="3289737" y="5022684"/>
                <a:ext cx="1039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90A9B-E967-427D-BFB8-F839C9818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737" y="5022684"/>
                <a:ext cx="1039259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D10F2D73-BEBB-44A0-AD96-E5E458B43B58}"/>
              </a:ext>
            </a:extLst>
          </p:cNvPr>
          <p:cNvSpPr/>
          <p:nvPr/>
        </p:nvSpPr>
        <p:spPr>
          <a:xfrm>
            <a:off x="4321107" y="5115017"/>
            <a:ext cx="41621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37A1A38-AF46-49E7-AF6D-446BEBE98CF4}"/>
              </a:ext>
            </a:extLst>
          </p:cNvPr>
          <p:cNvSpPr/>
          <p:nvPr/>
        </p:nvSpPr>
        <p:spPr>
          <a:xfrm>
            <a:off x="4321107" y="6004516"/>
            <a:ext cx="41621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04FA247-CE7D-406E-B79E-7EE005074FF3}"/>
                  </a:ext>
                </a:extLst>
              </p:cNvPr>
              <p:cNvSpPr txBox="1"/>
              <p:nvPr/>
            </p:nvSpPr>
            <p:spPr>
              <a:xfrm>
                <a:off x="3809366" y="5740363"/>
                <a:ext cx="6094948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04FA247-CE7D-406E-B79E-7EE005074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366" y="5740363"/>
                <a:ext cx="6094948" cy="6158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BA52F34F-8F01-4A0D-ABF8-1EAE71D95F2B}"/>
              </a:ext>
            </a:extLst>
          </p:cNvPr>
          <p:cNvSpPr txBox="1"/>
          <p:nvPr/>
        </p:nvSpPr>
        <p:spPr>
          <a:xfrm>
            <a:off x="8938727" y="581985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又转换为了广义特征值问题</a:t>
            </a:r>
          </a:p>
        </p:txBody>
      </p:sp>
    </p:spTree>
    <p:extLst>
      <p:ext uri="{BB962C8B-B14F-4D97-AF65-F5344CB8AC3E}">
        <p14:creationId xmlns:p14="http://schemas.microsoft.com/office/powerpoint/2010/main" val="131723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E113A8-9B45-48AC-8992-1A86DF8C1058}"/>
              </a:ext>
            </a:extLst>
          </p:cNvPr>
          <p:cNvSpPr txBox="1"/>
          <p:nvPr/>
        </p:nvSpPr>
        <p:spPr>
          <a:xfrm>
            <a:off x="81981" y="50449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特征线法 </a:t>
            </a:r>
            <a:r>
              <a:rPr lang="en-US" altLang="zh-CN" dirty="0"/>
              <a:t>— </a:t>
            </a:r>
            <a:r>
              <a:rPr lang="zh-CN" altLang="en-US" dirty="0"/>
              <a:t>扩展周向的方程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977E4AF-4F43-4090-8BF4-27B6853D7DA6}"/>
                  </a:ext>
                </a:extLst>
              </p:cNvPr>
              <p:cNvSpPr txBox="1"/>
              <p:nvPr/>
            </p:nvSpPr>
            <p:spPr>
              <a:xfrm>
                <a:off x="592784" y="626272"/>
                <a:ext cx="3199337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977E4AF-4F43-4090-8BF4-27B6853D7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4" y="626272"/>
                <a:ext cx="3199337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56230E-E408-4C7E-96E7-197BE711B863}"/>
                  </a:ext>
                </a:extLst>
              </p:cNvPr>
              <p:cNvSpPr txBox="1"/>
              <p:nvPr/>
            </p:nvSpPr>
            <p:spPr>
              <a:xfrm>
                <a:off x="6847559" y="-20039"/>
                <a:ext cx="1669431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56230E-E408-4C7E-96E7-197BE711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59" y="-20039"/>
                <a:ext cx="1669431" cy="501997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6F6C91B-0480-43BD-9DF5-38BB8632F190}"/>
                  </a:ext>
                </a:extLst>
              </p:cNvPr>
              <p:cNvSpPr txBox="1"/>
              <p:nvPr/>
            </p:nvSpPr>
            <p:spPr>
              <a:xfrm>
                <a:off x="6817308" y="509651"/>
                <a:ext cx="5122493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6F6C91B-0480-43BD-9DF5-38BB8632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08" y="509651"/>
                <a:ext cx="5122493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227A9D-38A6-46E4-8FD0-D356ACAAB247}"/>
                  </a:ext>
                </a:extLst>
              </p:cNvPr>
              <p:cNvSpPr txBox="1"/>
              <p:nvPr/>
            </p:nvSpPr>
            <p:spPr>
              <a:xfrm>
                <a:off x="592784" y="1272981"/>
                <a:ext cx="9608015" cy="76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B227A9D-38A6-46E4-8FD0-D356ACAA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4" y="1272981"/>
                <a:ext cx="9608015" cy="761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4C4700-30F0-4B89-BE69-FDCE685BE163}"/>
                  </a:ext>
                </a:extLst>
              </p:cNvPr>
              <p:cNvSpPr txBox="1"/>
              <p:nvPr/>
            </p:nvSpPr>
            <p:spPr>
              <a:xfrm>
                <a:off x="592784" y="2005138"/>
                <a:ext cx="8702446" cy="76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44C4700-30F0-4B89-BE69-FDCE685BE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4" y="2005138"/>
                <a:ext cx="8702446" cy="761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8844607-76C7-4FC8-AAD3-38C2F9ABE70A}"/>
              </a:ext>
            </a:extLst>
          </p:cNvPr>
          <p:cNvSpPr txBox="1"/>
          <p:nvPr/>
        </p:nvSpPr>
        <p:spPr>
          <a:xfrm>
            <a:off x="151638" y="7826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068E51-618E-41FB-88C7-2A011B926032}"/>
              </a:ext>
            </a:extLst>
          </p:cNvPr>
          <p:cNvSpPr txBox="1"/>
          <p:nvPr/>
        </p:nvSpPr>
        <p:spPr>
          <a:xfrm>
            <a:off x="151638" y="14267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58844607-76C7-4FC8-AAD3-38C2F9ABE70A}"/>
              </a:ext>
            </a:extLst>
          </p:cNvPr>
          <p:cNvSpPr txBox="1"/>
          <p:nvPr/>
        </p:nvSpPr>
        <p:spPr>
          <a:xfrm>
            <a:off x="151638" y="21588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(3)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649E8-E41D-4EC5-8400-445CBDEF965B}"/>
                  </a:ext>
                </a:extLst>
              </p:cNvPr>
              <p:cNvSpPr txBox="1"/>
              <p:nvPr/>
            </p:nvSpPr>
            <p:spPr>
              <a:xfrm>
                <a:off x="206126" y="3330398"/>
                <a:ext cx="2349874" cy="43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E649E8-E41D-4EC5-8400-445CBDEF9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26" y="3330398"/>
                <a:ext cx="2349874" cy="438582"/>
              </a:xfrm>
              <a:prstGeom prst="rect">
                <a:avLst/>
              </a:prstGeom>
              <a:blipFill>
                <a:blip r:embed="rId7"/>
                <a:stretch>
                  <a:fillRect t="-19444" b="-6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525AA6-6A5A-4554-9B2F-2E83D45D5AE8}"/>
                  </a:ext>
                </a:extLst>
              </p:cNvPr>
              <p:cNvSpPr txBox="1"/>
              <p:nvPr/>
            </p:nvSpPr>
            <p:spPr>
              <a:xfrm>
                <a:off x="2739300" y="3377719"/>
                <a:ext cx="25128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2525AA6-6A5A-4554-9B2F-2E83D45D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00" y="3377719"/>
                <a:ext cx="2512804" cy="391261"/>
              </a:xfrm>
              <a:prstGeom prst="rect">
                <a:avLst/>
              </a:prstGeom>
              <a:blipFill>
                <a:blip r:embed="rId8"/>
                <a:stretch>
                  <a:fillRect t="-20313" r="-5569" b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4784308-F825-4457-AC6B-871023817782}"/>
                  </a:ext>
                </a:extLst>
              </p:cNvPr>
              <p:cNvSpPr txBox="1"/>
              <p:nvPr/>
            </p:nvSpPr>
            <p:spPr>
              <a:xfrm>
                <a:off x="96288" y="3893783"/>
                <a:ext cx="4919424" cy="43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4784308-F825-4457-AC6B-87102381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8" y="3893783"/>
                <a:ext cx="4919424" cy="438582"/>
              </a:xfrm>
              <a:prstGeom prst="rect">
                <a:avLst/>
              </a:prstGeom>
              <a:blipFill>
                <a:blip r:embed="rId9"/>
                <a:stretch>
                  <a:fillRect t="-19444" r="-743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93A3E8D-858D-4883-9D4C-C913850B266D}"/>
              </a:ext>
            </a:extLst>
          </p:cNvPr>
          <p:cNvSpPr txBox="1"/>
          <p:nvPr/>
        </p:nvSpPr>
        <p:spPr>
          <a:xfrm>
            <a:off x="5517931" y="3689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 becomes: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63E5D5-CC3D-4C19-B6E0-55FFE08D6815}"/>
                  </a:ext>
                </a:extLst>
              </p:cNvPr>
              <p:cNvSpPr txBox="1"/>
              <p:nvPr/>
            </p:nvSpPr>
            <p:spPr>
              <a:xfrm>
                <a:off x="7056645" y="3541931"/>
                <a:ext cx="4736168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63E5D5-CC3D-4C19-B6E0-55FFE08D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645" y="3541931"/>
                <a:ext cx="4736168" cy="663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CC351B8-2DF0-42F8-922C-B9745C0E6E2B}"/>
                  </a:ext>
                </a:extLst>
              </p:cNvPr>
              <p:cNvSpPr txBox="1"/>
              <p:nvPr/>
            </p:nvSpPr>
            <p:spPr>
              <a:xfrm>
                <a:off x="315310" y="4761186"/>
                <a:ext cx="3596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Basic solution: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CC351B8-2DF0-42F8-922C-B9745C0E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4761186"/>
                <a:ext cx="3596754" cy="369332"/>
              </a:xfrm>
              <a:prstGeom prst="rect">
                <a:avLst/>
              </a:prstGeom>
              <a:blipFill>
                <a:blip r:embed="rId11"/>
                <a:stretch>
                  <a:fillRect l="-152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:a16="http://schemas.microsoft.com/office/drawing/2014/main" id="{EFEBC328-991B-4B48-954F-05E229E03AB5}"/>
              </a:ext>
            </a:extLst>
          </p:cNvPr>
          <p:cNvSpPr/>
          <p:nvPr/>
        </p:nvSpPr>
        <p:spPr>
          <a:xfrm>
            <a:off x="1381063" y="5448456"/>
            <a:ext cx="636927" cy="27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50805BA-2953-4CF9-A282-38E19E45B047}"/>
                  </a:ext>
                </a:extLst>
              </p:cNvPr>
              <p:cNvSpPr txBox="1"/>
              <p:nvPr/>
            </p:nvSpPr>
            <p:spPr>
              <a:xfrm>
                <a:off x="2111254" y="5252973"/>
                <a:ext cx="196092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50805BA-2953-4CF9-A282-38E19E45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54" y="5252973"/>
                <a:ext cx="1960921" cy="612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697464A-EA05-4913-B358-3F830F71F593}"/>
                  </a:ext>
                </a:extLst>
              </p:cNvPr>
              <p:cNvSpPr txBox="1"/>
              <p:nvPr/>
            </p:nvSpPr>
            <p:spPr>
              <a:xfrm>
                <a:off x="2111254" y="6051126"/>
                <a:ext cx="1502271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697464A-EA05-4913-B358-3F830F71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254" y="6051126"/>
                <a:ext cx="1502271" cy="5671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B01325E6-060B-46F5-9C41-501E1F329F98}"/>
              </a:ext>
            </a:extLst>
          </p:cNvPr>
          <p:cNvSpPr/>
          <p:nvPr/>
        </p:nvSpPr>
        <p:spPr>
          <a:xfrm>
            <a:off x="4353564" y="5448455"/>
            <a:ext cx="636927" cy="27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E06CDF-3C96-495B-A9AE-1CA5B5BB54C9}"/>
              </a:ext>
            </a:extLst>
          </p:cNvPr>
          <p:cNvSpPr txBox="1"/>
          <p:nvPr/>
        </p:nvSpPr>
        <p:spPr>
          <a:xfrm>
            <a:off x="4072175" y="501789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 into (2),(3)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E198F2D-6D78-4863-8A9D-217E4A14A0FD}"/>
                  </a:ext>
                </a:extLst>
              </p:cNvPr>
              <p:cNvSpPr txBox="1"/>
              <p:nvPr/>
            </p:nvSpPr>
            <p:spPr>
              <a:xfrm>
                <a:off x="5801711" y="5128129"/>
                <a:ext cx="1849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E198F2D-6D78-4863-8A9D-217E4A14A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11" y="5128129"/>
                <a:ext cx="1849545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51A5D4E-C88B-4B0A-A718-FCA20A9D7310}"/>
                  </a:ext>
                </a:extLst>
              </p:cNvPr>
              <p:cNvSpPr txBox="1"/>
              <p:nvPr/>
            </p:nvSpPr>
            <p:spPr>
              <a:xfrm>
                <a:off x="5801710" y="5610874"/>
                <a:ext cx="1854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51A5D4E-C88B-4B0A-A718-FCA20A9D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10" y="5610874"/>
                <a:ext cx="1854867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C6C581D-5D31-42F2-9B35-AC637060F57B}"/>
                  </a:ext>
                </a:extLst>
              </p:cNvPr>
              <p:cNvSpPr txBox="1"/>
              <p:nvPr/>
            </p:nvSpPr>
            <p:spPr>
              <a:xfrm>
                <a:off x="8747817" y="4945852"/>
                <a:ext cx="2690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/>
                  <a:t>需要给定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en-US" b="1" dirty="0"/>
                  <a:t>两个参数</a:t>
                </a: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C6C581D-5D31-42F2-9B35-AC637060F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817" y="4945852"/>
                <a:ext cx="2690032" cy="369332"/>
              </a:xfrm>
              <a:prstGeom prst="rect">
                <a:avLst/>
              </a:prstGeom>
              <a:blipFill>
                <a:blip r:embed="rId16"/>
                <a:stretch>
                  <a:fillRect l="-1814" t="-8197" r="-181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7A7DCE69-C2F9-4A39-ACF0-8AF61E2598C2}"/>
              </a:ext>
            </a:extLst>
          </p:cNvPr>
          <p:cNvSpPr/>
          <p:nvPr/>
        </p:nvSpPr>
        <p:spPr>
          <a:xfrm>
            <a:off x="5801710" y="4015952"/>
            <a:ext cx="636927" cy="27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483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F081EB-27CF-4352-B004-56C291A3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02" y="81981"/>
            <a:ext cx="6818099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13094-C89B-44E6-B67F-1656A24FDF0C}"/>
                  </a:ext>
                </a:extLst>
              </p:cNvPr>
              <p:cNvSpPr txBox="1"/>
              <p:nvPr/>
            </p:nvSpPr>
            <p:spPr>
              <a:xfrm>
                <a:off x="88287" y="679284"/>
                <a:ext cx="3387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空间模式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，随上下游变化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E613094-C89B-44E6-B67F-1656A24F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" y="679284"/>
                <a:ext cx="3387402" cy="369332"/>
              </a:xfrm>
              <a:prstGeom prst="rect">
                <a:avLst/>
              </a:prstGeom>
              <a:blipFill>
                <a:blip r:embed="rId3"/>
                <a:stretch>
                  <a:fillRect l="-1439" t="-8197" r="-107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EFD289-B8E2-4CD0-A5C7-A13350B6979F}"/>
                  </a:ext>
                </a:extLst>
              </p:cNvPr>
              <p:cNvSpPr txBox="1"/>
              <p:nvPr/>
            </p:nvSpPr>
            <p:spPr>
              <a:xfrm>
                <a:off x="4263502" y="1645920"/>
                <a:ext cx="621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5EFD289-B8E2-4CD0-A5C7-A13350B69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502" y="1645920"/>
                <a:ext cx="6215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A08A9F-45A5-4002-A5A4-16877CE0A0E7}"/>
                  </a:ext>
                </a:extLst>
              </p:cNvPr>
              <p:cNvSpPr txBox="1"/>
              <p:nvPr/>
            </p:nvSpPr>
            <p:spPr>
              <a:xfrm>
                <a:off x="7512249" y="3429000"/>
                <a:ext cx="418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0A08A9F-45A5-4002-A5A4-16877CE0A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249" y="3429000"/>
                <a:ext cx="4189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634189E-8B96-4729-B426-1A59A9EB966A}"/>
              </a:ext>
            </a:extLst>
          </p:cNvPr>
          <p:cNvSpPr txBox="1"/>
          <p:nvPr/>
        </p:nvSpPr>
        <p:spPr>
          <a:xfrm>
            <a:off x="9743451" y="547378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data4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0A97E2-0474-4078-9F8B-FFC0D493DEDD}"/>
              </a:ext>
            </a:extLst>
          </p:cNvPr>
          <p:cNvSpPr txBox="1"/>
          <p:nvPr/>
        </p:nvSpPr>
        <p:spPr>
          <a:xfrm>
            <a:off x="8339047" y="53739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015B1E-A5E6-4D84-AF65-142E6B4836C7}"/>
              </a:ext>
            </a:extLst>
          </p:cNvPr>
          <p:cNvSpPr txBox="1"/>
          <p:nvPr/>
        </p:nvSpPr>
        <p:spPr>
          <a:xfrm>
            <a:off x="6802556" y="518927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CBC3BA-7C55-4EE3-9010-822071B361B1}"/>
              </a:ext>
            </a:extLst>
          </p:cNvPr>
          <p:cNvSpPr txBox="1"/>
          <p:nvPr/>
        </p:nvSpPr>
        <p:spPr>
          <a:xfrm>
            <a:off x="5594656" y="459827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CB899A-7887-4FAA-AF39-4028911829DD}"/>
              </a:ext>
            </a:extLst>
          </p:cNvPr>
          <p:cNvSpPr txBox="1"/>
          <p:nvPr/>
        </p:nvSpPr>
        <p:spPr>
          <a:xfrm>
            <a:off x="88287" y="8198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77714A-CBAD-4EC4-9F00-62AF991E705A}"/>
                  </a:ext>
                </a:extLst>
              </p:cNvPr>
              <p:cNvSpPr txBox="1"/>
              <p:nvPr/>
            </p:nvSpPr>
            <p:spPr>
              <a:xfrm>
                <a:off x="327923" y="2390052"/>
                <a:ext cx="3043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向上游移动，</a:t>
                </a:r>
                <a:r>
                  <a:rPr lang="en-US" altLang="zh-CN" dirty="0"/>
                  <a:t>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 增大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877714A-CBAD-4EC4-9F00-62AF991E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3" y="2390052"/>
                <a:ext cx="3043847" cy="369332"/>
              </a:xfrm>
              <a:prstGeom prst="rect">
                <a:avLst/>
              </a:prstGeom>
              <a:blipFill>
                <a:blip r:embed="rId6"/>
                <a:stretch>
                  <a:fillRect l="-1804" t="-8197" r="-100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30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B089D-93C7-4A63-99F2-0A30CC7A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4"/>
          <a:stretch/>
        </p:blipFill>
        <p:spPr>
          <a:xfrm>
            <a:off x="44147" y="0"/>
            <a:ext cx="7327928" cy="33156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535464-5200-40A2-BA08-8A698C5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89" y="483409"/>
            <a:ext cx="3383417" cy="3483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111D1-A50F-48A8-B89D-9680B6AB4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17" y="3377615"/>
            <a:ext cx="6206851" cy="33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379CD0-BF38-4020-87D2-DA4D2923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81351" cy="5430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9A3BA8-ACA2-409B-97C1-39DC4E7DC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713" y="0"/>
            <a:ext cx="2375022" cy="33021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AB981B-3F4C-46FB-B214-36930A02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114" y="3246864"/>
            <a:ext cx="2324219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AAD415-D237-4A69-9D8A-55722C46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8792" cy="62487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36931-E86E-486A-80A7-9EB3A631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25" y="0"/>
            <a:ext cx="2914800" cy="5321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1A9F36-F883-4508-8BDD-98D82F56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200" y="53977"/>
            <a:ext cx="2914800" cy="52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17BE87-CC21-4E01-857D-B529FE7C17D1}"/>
              </a:ext>
            </a:extLst>
          </p:cNvPr>
          <p:cNvSpPr txBox="1"/>
          <p:nvPr/>
        </p:nvSpPr>
        <p:spPr>
          <a:xfrm>
            <a:off x="81981" y="132430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拟合</a:t>
            </a:r>
            <a:r>
              <a:rPr lang="en-US" altLang="zh-CN" dirty="0"/>
              <a:t>-Moving frame in Gray2014-</a:t>
            </a:r>
            <a:r>
              <a:rPr lang="zh-CN" altLang="en-US" dirty="0"/>
              <a:t>与空间模式局部解的比较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0002BA-7819-4BB7-B98F-D0382FCF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" y="618008"/>
            <a:ext cx="5096648" cy="4833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/>
              <p:nvPr/>
            </p:nvSpPr>
            <p:spPr>
              <a:xfrm>
                <a:off x="5448563" y="813501"/>
                <a:ext cx="1650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=1.98050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63" y="813501"/>
                <a:ext cx="165083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/>
              <p:nvPr/>
            </p:nvSpPr>
            <p:spPr>
              <a:xfrm>
                <a:off x="5448563" y="1309906"/>
                <a:ext cx="284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=3.155×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63" y="1309906"/>
                <a:ext cx="2841932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/>
              <p:nvPr/>
            </p:nvSpPr>
            <p:spPr>
              <a:xfrm>
                <a:off x="5813628" y="1769310"/>
                <a:ext cx="1883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=0.5033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28" y="1769310"/>
                <a:ext cx="18835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84A3987-9B3F-4083-8035-B0DB4FAE6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823" y="3083887"/>
            <a:ext cx="5288039" cy="32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9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17BE87-CC21-4E01-857D-B529FE7C17D1}"/>
              </a:ext>
            </a:extLst>
          </p:cNvPr>
          <p:cNvSpPr txBox="1"/>
          <p:nvPr/>
        </p:nvSpPr>
        <p:spPr>
          <a:xfrm>
            <a:off x="81981" y="132430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拟合</a:t>
            </a:r>
            <a:r>
              <a:rPr lang="en-US" altLang="zh-CN" dirty="0"/>
              <a:t>-Moving frame in Gray2014-</a:t>
            </a:r>
            <a:r>
              <a:rPr lang="zh-CN" altLang="en-US" dirty="0"/>
              <a:t>与空间模式局部解的比较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/>
              <p:nvPr/>
            </p:nvSpPr>
            <p:spPr>
              <a:xfrm>
                <a:off x="6133638" y="501762"/>
                <a:ext cx="1650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=1.98000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38" y="501762"/>
                <a:ext cx="165083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/>
              <p:nvPr/>
            </p:nvSpPr>
            <p:spPr>
              <a:xfrm>
                <a:off x="6133638" y="998167"/>
                <a:ext cx="284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=4.472×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638" y="998167"/>
                <a:ext cx="284193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/>
              <p:nvPr/>
            </p:nvSpPr>
            <p:spPr>
              <a:xfrm>
                <a:off x="6498703" y="1457571"/>
                <a:ext cx="1883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=0.5037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03" y="1457571"/>
                <a:ext cx="18835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D9FD6F6-1856-49E6-A0FB-FB69139F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" y="501762"/>
            <a:ext cx="5983880" cy="56751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E42FDE-27AC-4434-92B0-44308151A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056" y="3026164"/>
            <a:ext cx="3826634" cy="34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0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17BE87-CC21-4E01-857D-B529FE7C17D1}"/>
              </a:ext>
            </a:extLst>
          </p:cNvPr>
          <p:cNvSpPr txBox="1"/>
          <p:nvPr/>
        </p:nvSpPr>
        <p:spPr>
          <a:xfrm>
            <a:off x="81981" y="132430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拟合</a:t>
            </a:r>
            <a:r>
              <a:rPr lang="en-US" altLang="zh-CN" dirty="0"/>
              <a:t>-Moving frame in Gray2014-</a:t>
            </a:r>
            <a:r>
              <a:rPr lang="zh-CN" altLang="en-US" dirty="0"/>
              <a:t>与空间模式局部解的比较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/>
              <p:nvPr/>
            </p:nvSpPr>
            <p:spPr>
              <a:xfrm>
                <a:off x="5995101" y="746553"/>
                <a:ext cx="1522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=1.9788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01DE8E-A0BF-4F29-A2E8-124E4EB25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01" y="746553"/>
                <a:ext cx="15225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/>
              <p:nvPr/>
            </p:nvSpPr>
            <p:spPr>
              <a:xfrm>
                <a:off x="5995101" y="1242958"/>
                <a:ext cx="284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=1.468×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2EB895-2E9B-4AEA-BA8E-7B6873C4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01" y="1242958"/>
                <a:ext cx="284193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/>
              <p:nvPr/>
            </p:nvSpPr>
            <p:spPr>
              <a:xfrm>
                <a:off x="6360166" y="1702362"/>
                <a:ext cx="1883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=0.5043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5CD12D-6477-4BE2-8484-9EC0A1134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66" y="1702362"/>
                <a:ext cx="18835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CA79E6A-4B3C-43A0-A7D0-F5135C23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" y="590049"/>
            <a:ext cx="5515550" cy="5230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7E8DC9-0787-4653-9122-0E74D4BFE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638" y="3205548"/>
            <a:ext cx="5128795" cy="33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2D01DD2-4BF4-4EC3-814F-2AC1C775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9"/>
            <a:ext cx="8826447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4BFA0C-5B37-42C6-B6E5-EDD53404168B}"/>
                  </a:ext>
                </a:extLst>
              </p:cNvPr>
              <p:cNvSpPr txBox="1"/>
              <p:nvPr/>
            </p:nvSpPr>
            <p:spPr>
              <a:xfrm>
                <a:off x="201799" y="2938693"/>
                <a:ext cx="621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4BFA0C-5B37-42C6-B6E5-EDD534041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99" y="2938693"/>
                <a:ext cx="6215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2AA480-7326-4EB1-9872-5FFAD12439CD}"/>
                  </a:ext>
                </a:extLst>
              </p:cNvPr>
              <p:cNvSpPr txBox="1"/>
              <p:nvPr/>
            </p:nvSpPr>
            <p:spPr>
              <a:xfrm>
                <a:off x="4011799" y="6455560"/>
                <a:ext cx="478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2AA480-7326-4EB1-9872-5FFAD1243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799" y="6455560"/>
                <a:ext cx="4784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43B7660-7449-4430-9468-08C26CE2ED10}"/>
              </a:ext>
            </a:extLst>
          </p:cNvPr>
          <p:cNvSpPr txBox="1"/>
          <p:nvPr/>
        </p:nvSpPr>
        <p:spPr>
          <a:xfrm>
            <a:off x="9629578" y="16963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前端与中性点？</a:t>
            </a:r>
          </a:p>
        </p:txBody>
      </p:sp>
    </p:spTree>
    <p:extLst>
      <p:ext uri="{BB962C8B-B14F-4D97-AF65-F5344CB8AC3E}">
        <p14:creationId xmlns:p14="http://schemas.microsoft.com/office/powerpoint/2010/main" val="2284382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2A6E2D-6D14-42F0-A354-AE2EA0558BB5}"/>
                  </a:ext>
                </a:extLst>
              </p:cNvPr>
              <p:cNvSpPr txBox="1"/>
              <p:nvPr/>
            </p:nvSpPr>
            <p:spPr>
              <a:xfrm>
                <a:off x="484277" y="1910782"/>
                <a:ext cx="1029303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zh-CN" altLang="en-US" dirty="0"/>
                  <a:t>在考虑地形形貌变化之后，基本流相应变化（会引入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量</m:t>
                    </m:r>
                  </m:oMath>
                </a14:m>
                <a:r>
                  <a:rPr lang="zh-CN" altLang="en-US" dirty="0"/>
                  <a:t>），还有必要使用局部稳定性分析吗？（直接解特征线？）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pPr marL="342900" indent="-342900">
                  <a:buAutoNum type="arabicPeriod"/>
                </a:pPr>
                <a:r>
                  <a:rPr lang="zh-CN" altLang="en-US" dirty="0"/>
                  <a:t>在上游由模态转换产生的极值点偏移意味着什么？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pPr marL="342900" indent="-342900">
                  <a:buAutoNum type="arabicPeriod"/>
                </a:pPr>
                <a:r>
                  <a:rPr lang="zh-CN" altLang="en-US" dirty="0"/>
                  <a:t>使用特征线法（</a:t>
                </a:r>
                <a:r>
                  <a:rPr lang="en-US" altLang="zh-CN" dirty="0"/>
                  <a:t>Gray2014</a:t>
                </a:r>
                <a:r>
                  <a:rPr lang="zh-CN" altLang="en-US" dirty="0"/>
                  <a:t>）所设置的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不同</m:t>
                    </m:r>
                  </m:oMath>
                </a14:m>
                <a:r>
                  <a:rPr lang="zh-CN" altLang="en-US" dirty="0"/>
                  <a:t>，解的前端也不同，只能预测中性点？</a:t>
                </a:r>
                <a:endParaRPr lang="en-US" altLang="zh-CN" dirty="0"/>
              </a:p>
              <a:p>
                <a:pPr marL="342900" indent="-342900">
                  <a:buAutoNum type="arabicPeriod"/>
                </a:pPr>
                <a:endParaRPr lang="en-US" altLang="zh-CN" dirty="0"/>
              </a:p>
              <a:p>
                <a:pPr marL="342900" indent="-342900">
                  <a:buAutoNum type="arabicPeriod"/>
                </a:pPr>
                <a:r>
                  <a:rPr lang="zh-CN" altLang="en-US" dirty="0"/>
                  <a:t>沙蛇旋转与地形形貌的动态变化在物理直觉上的关系？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2A6E2D-6D14-42F0-A354-AE2EA0558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77" y="1910782"/>
                <a:ext cx="10293031" cy="2308324"/>
              </a:xfrm>
              <a:prstGeom prst="rect">
                <a:avLst/>
              </a:prstGeom>
              <a:blipFill>
                <a:blip r:embed="rId2"/>
                <a:stretch>
                  <a:fillRect l="-296" t="-1319" r="-2664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FDD6DE6-65D7-472D-A79E-7631AAAEC064}"/>
              </a:ext>
            </a:extLst>
          </p:cNvPr>
          <p:cNvSpPr txBox="1"/>
          <p:nvPr/>
        </p:nvSpPr>
        <p:spPr>
          <a:xfrm>
            <a:off x="756745" y="5360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问题总结</a:t>
            </a:r>
          </a:p>
        </p:txBody>
      </p:sp>
    </p:spTree>
    <p:extLst>
      <p:ext uri="{BB962C8B-B14F-4D97-AF65-F5344CB8AC3E}">
        <p14:creationId xmlns:p14="http://schemas.microsoft.com/office/powerpoint/2010/main" val="1552937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DC5CF6-53B6-40A5-A069-42E395A2935A}"/>
              </a:ext>
            </a:extLst>
          </p:cNvPr>
          <p:cNvSpPr txBox="1"/>
          <p:nvPr/>
        </p:nvSpPr>
        <p:spPr>
          <a:xfrm>
            <a:off x="4635895" y="2908319"/>
            <a:ext cx="2491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Appendix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636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7615AFA-934A-40ED-812B-A13EAFC2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42" y="1027505"/>
            <a:ext cx="4380390" cy="49961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7C2022-7F1E-4782-A0B6-ED11BE9A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" y="0"/>
            <a:ext cx="6197919" cy="31180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8A51F1-EE81-4CC3-9BDB-8194E88E80E7}"/>
              </a:ext>
            </a:extLst>
          </p:cNvPr>
          <p:cNvSpPr txBox="1"/>
          <p:nvPr/>
        </p:nvSpPr>
        <p:spPr>
          <a:xfrm>
            <a:off x="239636" y="21441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关于底部形貌变化对流动影响的思考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E2F20C-73CD-4122-95D6-C7F9DE28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2" y="3525579"/>
            <a:ext cx="4576434" cy="3118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1AB80E-F9DE-40C5-BE07-4BE067DF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92" y="0"/>
            <a:ext cx="4957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4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0058B-9C0F-41B0-A2DC-A0710AE7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8" y="242858"/>
            <a:ext cx="7861704" cy="49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57CEBB-AB18-4738-B614-92BFD1583734}"/>
                  </a:ext>
                </a:extLst>
              </p:cNvPr>
              <p:cNvSpPr txBox="1"/>
              <p:nvPr/>
            </p:nvSpPr>
            <p:spPr>
              <a:xfrm>
                <a:off x="466658" y="388097"/>
                <a:ext cx="10805202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</a:rPr>
                      <m:t>Lagrangian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vie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constructing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solutions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shape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granular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roll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waves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57CEBB-AB18-4738-B614-92BFD158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8" y="388097"/>
                <a:ext cx="10805202" cy="477438"/>
              </a:xfrm>
              <a:prstGeom prst="rect">
                <a:avLst/>
              </a:prstGeom>
              <a:blipFill>
                <a:blip r:embed="rId2"/>
                <a:stretch>
                  <a:fillRect l="-451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DB2E240-4ED5-47A9-AA04-6BE47F920051}"/>
              </a:ext>
            </a:extLst>
          </p:cNvPr>
          <p:cNvSpPr txBox="1"/>
          <p:nvPr/>
        </p:nvSpPr>
        <p:spPr>
          <a:xfrm>
            <a:off x="369963" y="6331403"/>
            <a:ext cx="11452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Gray, J. M. N. T. and A. N. Edwards. “A depth-averaged mu(I)-rheology for shallow granular free-surface flows.” Journal of Fluid Mechanics 755 (2014): 503-534.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BC885C-3B10-433B-8A03-629379E404C7}"/>
                  </a:ext>
                </a:extLst>
              </p:cNvPr>
              <p:cNvSpPr txBox="1"/>
              <p:nvPr/>
            </p:nvSpPr>
            <p:spPr>
              <a:xfrm>
                <a:off x="781969" y="1116569"/>
                <a:ext cx="1669431" cy="50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𝐻𝑈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CBC885C-3B10-433B-8A03-629379E4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9" y="1116569"/>
                <a:ext cx="1669431" cy="501997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AA3C0-8A53-4DAA-8F22-2BE01AD0D916}"/>
                  </a:ext>
                </a:extLst>
              </p:cNvPr>
              <p:cNvSpPr txBox="1"/>
              <p:nvPr/>
            </p:nvSpPr>
            <p:spPr>
              <a:xfrm>
                <a:off x="751718" y="1646259"/>
                <a:ext cx="4955844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6AA3C0-8A53-4DAA-8F22-2BE01AD0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8" y="1646259"/>
                <a:ext cx="4955844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41630A-78BE-4947-8C54-F3AAA23FF222}"/>
                  </a:ext>
                </a:extLst>
              </p:cNvPr>
              <p:cNvSpPr txBox="1"/>
              <p:nvPr/>
            </p:nvSpPr>
            <p:spPr>
              <a:xfrm>
                <a:off x="7791567" y="921581"/>
                <a:ext cx="2968505" cy="682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541630A-78BE-4947-8C54-F3AAA23F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67" y="921581"/>
                <a:ext cx="2968505" cy="682303"/>
              </a:xfrm>
              <a:prstGeom prst="rect">
                <a:avLst/>
              </a:prstGeom>
              <a:blipFill>
                <a:blip r:embed="rId5"/>
                <a:stretch>
                  <a:fillRect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C3A721-77C4-4D78-9174-4FB1DEC96094}"/>
                  </a:ext>
                </a:extLst>
              </p:cNvPr>
              <p:cNvSpPr txBox="1"/>
              <p:nvPr/>
            </p:nvSpPr>
            <p:spPr>
              <a:xfrm>
                <a:off x="7791567" y="1853891"/>
                <a:ext cx="1116010" cy="488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C3A721-77C4-4D78-9174-4FB1DEC9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67" y="1853891"/>
                <a:ext cx="1116010" cy="488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B6218F-D724-40C8-BC6E-E81FB1B78176}"/>
                  </a:ext>
                </a:extLst>
              </p:cNvPr>
              <p:cNvSpPr txBox="1"/>
              <p:nvPr/>
            </p:nvSpPr>
            <p:spPr>
              <a:xfrm>
                <a:off x="9186290" y="1840169"/>
                <a:ext cx="1340623" cy="51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6B6218F-D724-40C8-BC6E-E81FB1B7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90" y="1840169"/>
                <a:ext cx="1340623" cy="5155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下 14">
            <a:extLst>
              <a:ext uri="{FF2B5EF4-FFF2-40B4-BE49-F238E27FC236}">
                <a16:creationId xmlns:a16="http://schemas.microsoft.com/office/drawing/2014/main" id="{40800C99-F418-41CA-B4B4-71990EA53F10}"/>
              </a:ext>
            </a:extLst>
          </p:cNvPr>
          <p:cNvSpPr/>
          <p:nvPr/>
        </p:nvSpPr>
        <p:spPr>
          <a:xfrm>
            <a:off x="781969" y="2257626"/>
            <a:ext cx="390985" cy="72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08974-D165-432B-83E3-61DB587C4C78}"/>
                  </a:ext>
                </a:extLst>
              </p:cNvPr>
              <p:cNvSpPr txBox="1"/>
              <p:nvPr/>
            </p:nvSpPr>
            <p:spPr>
              <a:xfrm>
                <a:off x="1250478" y="2436553"/>
                <a:ext cx="3231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If not separate as: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6C08974-D165-432B-83E3-61DB587C4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478" y="2436553"/>
                <a:ext cx="3231782" cy="369332"/>
              </a:xfrm>
              <a:prstGeom prst="rect">
                <a:avLst/>
              </a:prstGeom>
              <a:blipFill>
                <a:blip r:embed="rId8"/>
                <a:stretch>
                  <a:fillRect l="-150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B66DB4-EEBD-4545-B0CF-BAED6E8248EE}"/>
                  </a:ext>
                </a:extLst>
              </p:cNvPr>
              <p:cNvSpPr txBox="1"/>
              <p:nvPr/>
            </p:nvSpPr>
            <p:spPr>
              <a:xfrm>
                <a:off x="781969" y="3107195"/>
                <a:ext cx="6939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Just switching to a moving frame that moves at the same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5B66DB4-EEBD-4545-B0CF-BAED6E82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9" y="3107195"/>
                <a:ext cx="6939464" cy="369332"/>
              </a:xfrm>
              <a:prstGeom prst="rect">
                <a:avLst/>
              </a:prstGeom>
              <a:blipFill>
                <a:blip r:embed="rId9"/>
                <a:stretch>
                  <a:fillRect l="-70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353796-D89E-4033-8981-33FA81357425}"/>
                  </a:ext>
                </a:extLst>
              </p:cNvPr>
              <p:cNvSpPr txBox="1"/>
              <p:nvPr/>
            </p:nvSpPr>
            <p:spPr>
              <a:xfrm>
                <a:off x="3048193" y="3535745"/>
                <a:ext cx="151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353796-D89E-4033-8981-33FA8135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193" y="3535745"/>
                <a:ext cx="1519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BC852C0E-92AC-4DA8-9E02-775DE27F26D0}"/>
              </a:ext>
            </a:extLst>
          </p:cNvPr>
          <p:cNvSpPr txBox="1"/>
          <p:nvPr/>
        </p:nvSpPr>
        <p:spPr>
          <a:xfrm>
            <a:off x="1156429" y="352906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coordinate: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BD8109-AAFC-4452-8DCB-AB71F4D9FD25}"/>
              </a:ext>
            </a:extLst>
          </p:cNvPr>
          <p:cNvSpPr txBox="1"/>
          <p:nvPr/>
        </p:nvSpPr>
        <p:spPr>
          <a:xfrm>
            <a:off x="283627" y="400300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Governing eqns. become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EEA75EC-4F31-4CFB-A0EF-F7169A45B0BB}"/>
                  </a:ext>
                </a:extLst>
              </p:cNvPr>
              <p:cNvSpPr txBox="1"/>
              <p:nvPr/>
            </p:nvSpPr>
            <p:spPr>
              <a:xfrm>
                <a:off x="977461" y="4635062"/>
                <a:ext cx="226562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EEA75EC-4F31-4CFB-A0EF-F7169A45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1" y="4635062"/>
                <a:ext cx="2265620" cy="663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311C71-4365-4A60-9BAB-33DE8A6FB34D}"/>
                  </a:ext>
                </a:extLst>
              </p:cNvPr>
              <p:cNvSpPr txBox="1"/>
              <p:nvPr/>
            </p:nvSpPr>
            <p:spPr>
              <a:xfrm>
                <a:off x="977461" y="5328105"/>
                <a:ext cx="649658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311C71-4365-4A60-9BAB-33DE8A6F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1" y="5328105"/>
                <a:ext cx="6496586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124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BAC2-8256-4587-B342-8768A89AC1C5}"/>
                  </a:ext>
                </a:extLst>
              </p:cNvPr>
              <p:cNvSpPr txBox="1"/>
              <p:nvPr/>
            </p:nvSpPr>
            <p:spPr>
              <a:xfrm>
                <a:off x="359452" y="151349"/>
                <a:ext cx="2265620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BAC2-8256-4587-B342-8768A89AC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51349"/>
                <a:ext cx="2265620" cy="663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96DA9-C34F-45C6-8080-E2FB372652B9}"/>
                  </a:ext>
                </a:extLst>
              </p:cNvPr>
              <p:cNvSpPr txBox="1"/>
              <p:nvPr/>
            </p:nvSpPr>
            <p:spPr>
              <a:xfrm>
                <a:off x="359452" y="844392"/>
                <a:ext cx="649658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𝑑𝑈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496DA9-C34F-45C6-8080-E2FB3726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844392"/>
                <a:ext cx="6496586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626ABF-4378-4AC6-9950-397332A8BAE8}"/>
                  </a:ext>
                </a:extLst>
              </p:cNvPr>
              <p:cNvSpPr txBox="1"/>
              <p:nvPr/>
            </p:nvSpPr>
            <p:spPr>
              <a:xfrm>
                <a:off x="554946" y="1973843"/>
                <a:ext cx="8860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Infty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uniform flow: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(∞)=1 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(∞)=1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must be a solution of these eqns.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626ABF-4378-4AC6-9950-397332A8B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46" y="1973843"/>
                <a:ext cx="8860118" cy="369332"/>
              </a:xfrm>
              <a:prstGeom prst="rect">
                <a:avLst/>
              </a:prstGeom>
              <a:blipFill>
                <a:blip r:embed="rId4"/>
                <a:stretch>
                  <a:fillRect l="-55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B91AE-B26C-43A0-BE8A-190F122730EA}"/>
                  </a:ext>
                </a:extLst>
              </p:cNvPr>
              <p:cNvSpPr txBox="1"/>
              <p:nvPr/>
            </p:nvSpPr>
            <p:spPr>
              <a:xfrm>
                <a:off x="7491775" y="298665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20B91AE-B26C-43A0-BE8A-190F12273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775" y="298665"/>
                <a:ext cx="567784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1E0D6-06F8-4EFA-A99B-80C7DE5BBA5A}"/>
                  </a:ext>
                </a:extLst>
              </p:cNvPr>
              <p:cNvSpPr txBox="1"/>
              <p:nvPr/>
            </p:nvSpPr>
            <p:spPr>
              <a:xfrm>
                <a:off x="7485695" y="1017067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D1E0D6-06F8-4EFA-A99B-80C7DE5B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695" y="1017067"/>
                <a:ext cx="56778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2E782-A74E-4E60-A7D9-E5C2E50705E1}"/>
                  </a:ext>
                </a:extLst>
              </p:cNvPr>
              <p:cNvSpPr txBox="1"/>
              <p:nvPr/>
            </p:nvSpPr>
            <p:spPr>
              <a:xfrm>
                <a:off x="245942" y="2503564"/>
                <a:ext cx="2274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 can get: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2E782-A74E-4E60-A7D9-E5C2E507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2" y="2503564"/>
                <a:ext cx="2274982" cy="369332"/>
              </a:xfrm>
              <a:prstGeom prst="rect">
                <a:avLst/>
              </a:prstGeom>
              <a:blipFill>
                <a:blip r:embed="rId7"/>
                <a:stretch>
                  <a:fillRect l="-2139" t="-10000" r="-133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C907A3-5EF9-4685-B503-4AD7A2EA3E17}"/>
                  </a:ext>
                </a:extLst>
              </p:cNvPr>
              <p:cNvSpPr txBox="1"/>
              <p:nvPr/>
            </p:nvSpPr>
            <p:spPr>
              <a:xfrm>
                <a:off x="1645921" y="2982836"/>
                <a:ext cx="2862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=1∗(1−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6C907A3-5EF9-4685-B503-4AD7A2EA3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1" y="2982836"/>
                <a:ext cx="286296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FF32234C-5AA1-448A-9DA0-4F7B6B704237}"/>
              </a:ext>
            </a:extLst>
          </p:cNvPr>
          <p:cNvSpPr/>
          <p:nvPr/>
        </p:nvSpPr>
        <p:spPr>
          <a:xfrm>
            <a:off x="4849473" y="3006694"/>
            <a:ext cx="706295" cy="321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498E1D-A31D-489F-8387-574DFED2F23D}"/>
                  </a:ext>
                </a:extLst>
              </p:cNvPr>
              <p:cNvSpPr txBox="1"/>
              <p:nvPr/>
            </p:nvSpPr>
            <p:spPr>
              <a:xfrm>
                <a:off x="5837490" y="2837732"/>
                <a:ext cx="196092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498E1D-A31D-489F-8387-574DFED2F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90" y="2837732"/>
                <a:ext cx="196092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1A2786-C6FA-4152-9E6F-166BD9338A66}"/>
                  </a:ext>
                </a:extLst>
              </p:cNvPr>
              <p:cNvSpPr txBox="1"/>
              <p:nvPr/>
            </p:nvSpPr>
            <p:spPr>
              <a:xfrm>
                <a:off x="7902956" y="2930619"/>
                <a:ext cx="567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1A2786-C6FA-4152-9E6F-166BD9338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956" y="2930619"/>
                <a:ext cx="56778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BBE7EB-F352-48BE-A263-309ACFBFBDE8}"/>
                  </a:ext>
                </a:extLst>
              </p:cNvPr>
              <p:cNvSpPr txBox="1"/>
              <p:nvPr/>
            </p:nvSpPr>
            <p:spPr>
              <a:xfrm>
                <a:off x="245942" y="3594138"/>
                <a:ext cx="9596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Plug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obtain the equation that only contain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(If we can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/>
                  <a:t> manually)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BBE7EB-F352-48BE-A263-309ACFBFB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2" y="3594138"/>
                <a:ext cx="9596986" cy="369332"/>
              </a:xfrm>
              <a:prstGeom prst="rect">
                <a:avLst/>
              </a:prstGeom>
              <a:blipFill>
                <a:blip r:embed="rId11"/>
                <a:stretch>
                  <a:fillRect l="-50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9D0CC2-20B4-4154-AEA3-D13B17BC2611}"/>
                  </a:ext>
                </a:extLst>
              </p:cNvPr>
              <p:cNvSpPr txBox="1"/>
              <p:nvPr/>
            </p:nvSpPr>
            <p:spPr>
              <a:xfrm>
                <a:off x="1841413" y="4300023"/>
                <a:ext cx="7631705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𝑑𝐻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𝑑𝐻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19D0CC2-20B4-4154-AEA3-D13B17BC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13" y="4300023"/>
                <a:ext cx="7631705" cy="769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1576A7-1F1D-44B1-BB87-CDA0810EA30B}"/>
                  </a:ext>
                </a:extLst>
              </p:cNvPr>
              <p:cNvSpPr txBox="1"/>
              <p:nvPr/>
            </p:nvSpPr>
            <p:spPr>
              <a:xfrm>
                <a:off x="6096000" y="5201142"/>
                <a:ext cx="4843890" cy="639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1576A7-1F1D-44B1-BB87-CDA0810E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01142"/>
                <a:ext cx="4843890" cy="639791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47F044E-E113-4E3B-BBCE-6529F800C6F8}"/>
              </a:ext>
            </a:extLst>
          </p:cNvPr>
          <p:cNvSpPr txBox="1"/>
          <p:nvPr/>
        </p:nvSpPr>
        <p:spPr>
          <a:xfrm>
            <a:off x="245942" y="6202198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Become a initial value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7959E8-0D7D-4EEE-B5CC-A4616AB6E229}"/>
                  </a:ext>
                </a:extLst>
              </p:cNvPr>
              <p:cNvSpPr txBox="1"/>
              <p:nvPr/>
            </p:nvSpPr>
            <p:spPr>
              <a:xfrm>
                <a:off x="3761803" y="6202198"/>
                <a:ext cx="1087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77959E8-0D7D-4EEE-B5CC-A4616AB6E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803" y="6202198"/>
                <a:ext cx="108767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358089-D4F9-4E6A-8043-E621458FE0F0}"/>
                  </a:ext>
                </a:extLst>
              </p:cNvPr>
              <p:cNvSpPr txBox="1"/>
              <p:nvPr/>
            </p:nvSpPr>
            <p:spPr>
              <a:xfrm>
                <a:off x="4954861" y="6054882"/>
                <a:ext cx="1404808" cy="663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358089-D4F9-4E6A-8043-E621458F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61" y="6054882"/>
                <a:ext cx="1404808" cy="663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15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8A51F1-EE81-4CC3-9BDB-8194E88E80E7}"/>
              </a:ext>
            </a:extLst>
          </p:cNvPr>
          <p:cNvSpPr txBox="1"/>
          <p:nvPr/>
        </p:nvSpPr>
        <p:spPr>
          <a:xfrm>
            <a:off x="239636" y="21441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关于底部形貌变化对流动影响的思考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05D15A-CE79-4E60-A1A7-760F8061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2" y="583743"/>
            <a:ext cx="6291307" cy="6274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940BB1-3C45-4364-8CB7-A258B0EB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42" y="445006"/>
            <a:ext cx="5879981" cy="4429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F904DD-EBF3-4089-962B-A518F633D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9"/>
          <a:stretch/>
        </p:blipFill>
        <p:spPr>
          <a:xfrm>
            <a:off x="5341357" y="4925147"/>
            <a:ext cx="6688766" cy="18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1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90F75F-ACCA-43E1-92D9-C7163DFEB204}"/>
              </a:ext>
            </a:extLst>
          </p:cNvPr>
          <p:cNvSpPr txBox="1"/>
          <p:nvPr/>
        </p:nvSpPr>
        <p:spPr>
          <a:xfrm>
            <a:off x="239636" y="21441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关于底部形貌变化对流动影响的思考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ADBB5D-96A9-4CED-9282-FD91FBDAC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499"/>
            <a:ext cx="7309226" cy="43436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C8D334-F43B-4CA1-ABFF-BCD140EC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36" y="214411"/>
            <a:ext cx="5131064" cy="4438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0DF34A-41C4-414F-A86B-AB3F274D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91" y="4984122"/>
            <a:ext cx="4741954" cy="18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F6BC62F-DA3F-4EF3-9E22-6B3E9733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38" y="656557"/>
            <a:ext cx="5785147" cy="2971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59A06D-F3D2-4DF7-BFB9-F7C49CB3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348"/>
            <a:ext cx="5344321" cy="68580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B3531B-510F-4E78-8BA6-6D0C2185A921}"/>
              </a:ext>
            </a:extLst>
          </p:cNvPr>
          <p:cNvGrpSpPr/>
          <p:nvPr/>
        </p:nvGrpSpPr>
        <p:grpSpPr>
          <a:xfrm>
            <a:off x="6243019" y="-1"/>
            <a:ext cx="5217583" cy="6858000"/>
            <a:chOff x="5533507" y="-49348"/>
            <a:chExt cx="5217583" cy="6858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42FBB0B-B18D-4412-87B6-7A5C2853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507" y="-49348"/>
              <a:ext cx="5217583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AB8D40-CD5D-485F-B1FD-F4AFB2B7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0502" y="3533290"/>
              <a:ext cx="3168813" cy="59058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8E96624-C1AF-42F4-B327-4F61744FF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982" y="730110"/>
            <a:ext cx="5956606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0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4A9630-4C90-4B57-BBCF-D85B5F8A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79" y="770536"/>
            <a:ext cx="9131769" cy="47627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8F6E55-1168-4FC2-A9F2-797EB1D56277}"/>
              </a:ext>
            </a:extLst>
          </p:cNvPr>
          <p:cNvSpPr txBox="1"/>
          <p:nvPr/>
        </p:nvSpPr>
        <p:spPr>
          <a:xfrm>
            <a:off x="271940" y="22071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C23AD8-6E05-4B66-816C-CD9B0BB1A439}"/>
                  </a:ext>
                </a:extLst>
              </p:cNvPr>
              <p:cNvSpPr txBox="1"/>
              <p:nvPr/>
            </p:nvSpPr>
            <p:spPr>
              <a:xfrm>
                <a:off x="1368447" y="5833241"/>
                <a:ext cx="2696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底部</a:t>
                </a:r>
                <a:r>
                  <a:rPr lang="en-US" altLang="zh-CN" dirty="0"/>
                  <a:t>flat</a:t>
                </a:r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）的情况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CC23AD8-6E05-4B66-816C-CD9B0BB1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47" y="5833241"/>
                <a:ext cx="2696379" cy="369332"/>
              </a:xfrm>
              <a:prstGeom prst="rect">
                <a:avLst/>
              </a:prstGeom>
              <a:blipFill>
                <a:blip r:embed="rId3"/>
                <a:stretch>
                  <a:fillRect l="-1806" t="-10000" r="-158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56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EB5BD0-EC23-4825-9CBE-2C967120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8" y="1046965"/>
            <a:ext cx="5092962" cy="49532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BB4867-6610-4026-BFD3-1DF442A8BF27}"/>
              </a:ext>
            </a:extLst>
          </p:cNvPr>
          <p:cNvSpPr txBox="1"/>
          <p:nvPr/>
        </p:nvSpPr>
        <p:spPr>
          <a:xfrm>
            <a:off x="321616" y="227024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回到沙蛇的</a:t>
            </a:r>
            <a:r>
              <a:rPr lang="en-US" altLang="zh-CN" dirty="0"/>
              <a:t>PRL</a:t>
            </a:r>
            <a:r>
              <a:rPr lang="zh-CN" altLang="en-US" dirty="0"/>
              <a:t>文章：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40B9FF-26E0-47F7-B03D-5B07DA84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10" y="227024"/>
            <a:ext cx="3700581" cy="39981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BBEC13-D10C-4572-81D1-992515A76EA6}"/>
              </a:ext>
            </a:extLst>
          </p:cNvPr>
          <p:cNvSpPr txBox="1"/>
          <p:nvPr/>
        </p:nvSpPr>
        <p:spPr>
          <a:xfrm>
            <a:off x="2579953" y="63062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动态变化</a:t>
            </a:r>
            <a:r>
              <a:rPr lang="zh-CN" altLang="en-US" dirty="0"/>
              <a:t>的底部形貌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49A0009-8EB6-4809-95CE-58C19768E57F}"/>
              </a:ext>
            </a:extLst>
          </p:cNvPr>
          <p:cNvSpPr/>
          <p:nvPr/>
        </p:nvSpPr>
        <p:spPr>
          <a:xfrm>
            <a:off x="4865310" y="6398540"/>
            <a:ext cx="303525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1E6B22-E631-463D-A20B-E4DC547D09A6}"/>
              </a:ext>
            </a:extLst>
          </p:cNvPr>
          <p:cNvSpPr txBox="1"/>
          <p:nvPr/>
        </p:nvSpPr>
        <p:spPr>
          <a:xfrm>
            <a:off x="5215233" y="630620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并且带来旋转角速度的变化？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A65052-89A5-4101-8351-D9CE19B3E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8" y="1174850"/>
            <a:ext cx="3733667" cy="46974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D615E2-024F-4389-89B8-52FDB9E0381E}"/>
              </a:ext>
            </a:extLst>
          </p:cNvPr>
          <p:cNvSpPr txBox="1"/>
          <p:nvPr/>
        </p:nvSpPr>
        <p:spPr>
          <a:xfrm>
            <a:off x="5215233" y="598304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产生沙流的旋转？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A08FB7-D63D-4949-8814-BD9B6A4C4CD3}"/>
              </a:ext>
            </a:extLst>
          </p:cNvPr>
          <p:cNvSpPr txBox="1"/>
          <p:nvPr/>
        </p:nvSpPr>
        <p:spPr>
          <a:xfrm>
            <a:off x="5293224" y="434652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边界不同对现象产生有决定的影响</a:t>
            </a:r>
          </a:p>
        </p:txBody>
      </p:sp>
    </p:spTree>
    <p:extLst>
      <p:ext uri="{BB962C8B-B14F-4D97-AF65-F5344CB8AC3E}">
        <p14:creationId xmlns:p14="http://schemas.microsoft.com/office/powerpoint/2010/main" val="225960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AF321A-6511-43C2-9FDB-426CDE96E7AF}"/>
              </a:ext>
            </a:extLst>
          </p:cNvPr>
          <p:cNvSpPr txBox="1"/>
          <p:nvPr/>
        </p:nvSpPr>
        <p:spPr>
          <a:xfrm>
            <a:off x="271940" y="220717"/>
            <a:ext cx="572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时间模式</a:t>
            </a:r>
            <a:r>
              <a:rPr lang="en-US" altLang="zh-CN" dirty="0"/>
              <a:t>-</a:t>
            </a:r>
            <a:r>
              <a:rPr lang="zh-CN" altLang="en-US" dirty="0"/>
              <a:t>局部稳定性分析</a:t>
            </a:r>
            <a:r>
              <a:rPr lang="en-US" altLang="zh-CN" dirty="0"/>
              <a:t>: </a:t>
            </a:r>
            <a:r>
              <a:rPr lang="zh-CN" altLang="en-US" dirty="0"/>
              <a:t>上游出现的模态转换问题？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5ED4E1-3F8C-49D7-9D01-8273F85B8AFA}"/>
              </a:ext>
            </a:extLst>
          </p:cNvPr>
          <p:cNvSpPr txBox="1"/>
          <p:nvPr/>
        </p:nvSpPr>
        <p:spPr>
          <a:xfrm>
            <a:off x="304263" y="22564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AEAB0A-3178-4993-858F-474E9339789A}"/>
                  </a:ext>
                </a:extLst>
              </p:cNvPr>
              <p:cNvSpPr txBox="1"/>
              <p:nvPr/>
            </p:nvSpPr>
            <p:spPr>
              <a:xfrm>
                <a:off x="271940" y="2625767"/>
                <a:ext cx="24317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AEAB0A-3178-4993-858F-474E9339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0" y="2625767"/>
                <a:ext cx="243175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E8E85E-E820-4732-B726-BAB22DA81C08}"/>
                  </a:ext>
                </a:extLst>
              </p:cNvPr>
              <p:cNvSpPr txBox="1"/>
              <p:nvPr/>
            </p:nvSpPr>
            <p:spPr>
              <a:xfrm>
                <a:off x="334449" y="2922159"/>
                <a:ext cx="1155381" cy="572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Λ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E8E85E-E820-4732-B726-BAB22DA81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9" y="2922159"/>
                <a:ext cx="1155381" cy="572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3A74FA0C-9B70-43E4-9BA8-A05B3A354358}"/>
              </a:ext>
            </a:extLst>
          </p:cNvPr>
          <p:cNvSpPr/>
          <p:nvPr/>
        </p:nvSpPr>
        <p:spPr>
          <a:xfrm>
            <a:off x="2703696" y="2940732"/>
            <a:ext cx="327923" cy="227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1D6DB5-062B-466E-832D-CD1785E246C9}"/>
                  </a:ext>
                </a:extLst>
              </p:cNvPr>
              <p:cNvSpPr txBox="1"/>
              <p:nvPr/>
            </p:nvSpPr>
            <p:spPr>
              <a:xfrm>
                <a:off x="3249012" y="2561198"/>
                <a:ext cx="1543948" cy="867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61D6DB5-062B-466E-832D-CD1785E24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012" y="2561198"/>
                <a:ext cx="1543948" cy="867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D1204AC-D2F8-40EC-B687-B55CF466B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245" y="570597"/>
            <a:ext cx="7263392" cy="5347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E7FE0E-3F90-4B5A-B99D-3DA6D4CDF882}"/>
                  </a:ext>
                </a:extLst>
              </p:cNvPr>
              <p:cNvSpPr txBox="1"/>
              <p:nvPr/>
            </p:nvSpPr>
            <p:spPr>
              <a:xfrm>
                <a:off x="5284601" y="1721594"/>
                <a:ext cx="496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E7FE0E-3F90-4B5A-B99D-3DA6D4CDF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601" y="1721594"/>
                <a:ext cx="4967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C253CC-D472-42B6-9C99-39DA80537CD9}"/>
                  </a:ext>
                </a:extLst>
              </p:cNvPr>
              <p:cNvSpPr txBox="1"/>
              <p:nvPr/>
            </p:nvSpPr>
            <p:spPr>
              <a:xfrm>
                <a:off x="8448941" y="1779168"/>
                <a:ext cx="48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C253CC-D472-42B6-9C99-39DA80537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941" y="1779168"/>
                <a:ext cx="4865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FD4B48-5F0B-4CCC-8205-987D7B778BFF}"/>
                  </a:ext>
                </a:extLst>
              </p:cNvPr>
              <p:cNvSpPr txBox="1"/>
              <p:nvPr/>
            </p:nvSpPr>
            <p:spPr>
              <a:xfrm>
                <a:off x="5071241" y="3244334"/>
                <a:ext cx="629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FD4B48-5F0B-4CCC-8205-987D7B778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41" y="3244334"/>
                <a:ext cx="6297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342939-41E3-4D22-B388-F909CD0FC360}"/>
                  </a:ext>
                </a:extLst>
              </p:cNvPr>
              <p:cNvSpPr txBox="1"/>
              <p:nvPr/>
            </p:nvSpPr>
            <p:spPr>
              <a:xfrm>
                <a:off x="8315891" y="3244334"/>
                <a:ext cx="619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8342939-41E3-4D22-B388-F909CD0F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91" y="3244334"/>
                <a:ext cx="6195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CE9A30-A2F3-48BF-AE26-113351D791B0}"/>
                  </a:ext>
                </a:extLst>
              </p:cNvPr>
              <p:cNvSpPr txBox="1"/>
              <p:nvPr/>
            </p:nvSpPr>
            <p:spPr>
              <a:xfrm>
                <a:off x="7055701" y="4479700"/>
                <a:ext cx="1323567" cy="572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8CE9A30-A2F3-48BF-AE26-113351D7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01" y="4479700"/>
                <a:ext cx="1323567" cy="572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0DAC6B-1FCD-48C5-A43B-1A4F90AF24F4}"/>
                  </a:ext>
                </a:extLst>
              </p:cNvPr>
              <p:cNvSpPr txBox="1"/>
              <p:nvPr/>
            </p:nvSpPr>
            <p:spPr>
              <a:xfrm>
                <a:off x="6807332" y="4055942"/>
                <a:ext cx="395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50DAC6B-1FCD-48C5-A43B-1A4F90AF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332" y="4055942"/>
                <a:ext cx="3953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AD510D-9749-4DEB-ADF5-A5875BCCF361}"/>
                  </a:ext>
                </a:extLst>
              </p:cNvPr>
              <p:cNvSpPr txBox="1"/>
              <p:nvPr/>
            </p:nvSpPr>
            <p:spPr>
              <a:xfrm>
                <a:off x="9993018" y="5494809"/>
                <a:ext cx="395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AD510D-9749-4DEB-ADF5-A5875BCCF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018" y="5494809"/>
                <a:ext cx="3953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51E0A40-57F8-462F-B7E4-E5802B645682}"/>
                  </a:ext>
                </a:extLst>
              </p:cNvPr>
              <p:cNvSpPr txBox="1"/>
              <p:nvPr/>
            </p:nvSpPr>
            <p:spPr>
              <a:xfrm>
                <a:off x="29864" y="5322259"/>
                <a:ext cx="7802649" cy="1226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1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11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Γ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1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11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1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Γ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altLang="zh-CN" sz="11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p>
                                        <m:r>
                                          <a:rPr lang="en-US" altLang="zh-CN" sz="1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sz="11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sz="11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51E0A40-57F8-462F-B7E4-E5802B64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4" y="5322259"/>
                <a:ext cx="7802649" cy="12262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2E794E30-B8AF-4281-A6D8-1F5C2F5B83DE}"/>
              </a:ext>
            </a:extLst>
          </p:cNvPr>
          <p:cNvSpPr txBox="1"/>
          <p:nvPr/>
        </p:nvSpPr>
        <p:spPr>
          <a:xfrm>
            <a:off x="304263" y="49062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扰动流</a:t>
            </a:r>
          </a:p>
        </p:txBody>
      </p:sp>
    </p:spTree>
    <p:extLst>
      <p:ext uri="{BB962C8B-B14F-4D97-AF65-F5344CB8AC3E}">
        <p14:creationId xmlns:p14="http://schemas.microsoft.com/office/powerpoint/2010/main" val="664253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1032</Words>
  <Application>Microsoft Office PowerPoint</Application>
  <PresentationFormat>宽屏</PresentationFormat>
  <Paragraphs>140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Arial</vt:lpstr>
      <vt:lpstr>Cambria Math</vt:lpstr>
      <vt:lpstr>Office 主题​​</vt:lpstr>
      <vt:lpstr>特征线法与底端形貌变化讨论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特征线法讨论</dc:title>
  <dc:creator>压抑 路</dc:creator>
  <cp:lastModifiedBy>压抑 路</cp:lastModifiedBy>
  <cp:revision>86</cp:revision>
  <dcterms:created xsi:type="dcterms:W3CDTF">2024-04-24T20:22:01Z</dcterms:created>
  <dcterms:modified xsi:type="dcterms:W3CDTF">2024-04-26T01:17:28Z</dcterms:modified>
</cp:coreProperties>
</file>